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4" r:id="rId4"/>
    <p:sldId id="258" r:id="rId5"/>
    <p:sldId id="259" r:id="rId6"/>
    <p:sldId id="260" r:id="rId7"/>
    <p:sldId id="273" r:id="rId8"/>
    <p:sldId id="261" r:id="rId9"/>
    <p:sldId id="262" r:id="rId10"/>
    <p:sldId id="263" r:id="rId11"/>
    <p:sldId id="265" r:id="rId12"/>
    <p:sldId id="266" r:id="rId13"/>
    <p:sldId id="267"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4/9/2013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7279" y="2404534"/>
            <a:ext cx="8525815" cy="1047004"/>
          </a:xfrm>
        </p:spPr>
        <p:txBody>
          <a:bodyPr/>
          <a:lstStyle/>
          <a:p>
            <a:r>
              <a:rPr lang="en-US" dirty="0" smtClean="0"/>
              <a:t>Can’t I Just Not Tell Them?</a:t>
            </a:r>
            <a:endParaRPr lang="en-US" dirty="0"/>
          </a:p>
        </p:txBody>
      </p:sp>
      <p:sp>
        <p:nvSpPr>
          <p:cNvPr id="3" name="Subtitle 2"/>
          <p:cNvSpPr>
            <a:spLocks noGrp="1"/>
          </p:cNvSpPr>
          <p:nvPr>
            <p:ph type="subTitle" idx="1"/>
          </p:nvPr>
        </p:nvSpPr>
        <p:spPr>
          <a:xfrm>
            <a:off x="1442672" y="3728861"/>
            <a:ext cx="7766936" cy="1096899"/>
          </a:xfrm>
        </p:spPr>
        <p:txBody>
          <a:bodyPr/>
          <a:lstStyle/>
          <a:p>
            <a:r>
              <a:rPr lang="en-US" dirty="0" smtClean="0"/>
              <a:t>What information really has to be provided to the government?</a:t>
            </a:r>
            <a:endParaRPr lang="en-US" dirty="0"/>
          </a:p>
        </p:txBody>
      </p:sp>
    </p:spTree>
    <p:extLst>
      <p:ext uri="{BB962C8B-B14F-4D97-AF65-F5344CB8AC3E}">
        <p14:creationId xmlns:p14="http://schemas.microsoft.com/office/powerpoint/2010/main" val="2036024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solidFill>
                  <a:schemeClr val="bg1"/>
                </a:solidFill>
              </a:rPr>
              <a:t>Fake social security number</a:t>
            </a:r>
            <a:r>
              <a:rPr lang="en-US" sz="2700" dirty="0" smtClean="0"/>
              <a:t/>
            </a:r>
            <a:br>
              <a:rPr lang="en-US" sz="2700" dirty="0" smtClean="0"/>
            </a:br>
            <a:r>
              <a:rPr lang="en-US" sz="2700" dirty="0" smtClean="0"/>
              <a:t>If </a:t>
            </a:r>
            <a:r>
              <a:rPr lang="en-US" sz="2700" dirty="0"/>
              <a:t>I don’t tell them, will they know if I </a:t>
            </a:r>
            <a:r>
              <a:rPr lang="en-US" sz="2700" dirty="0" smtClean="0"/>
              <a:t>..</a:t>
            </a:r>
            <a:r>
              <a:rPr lang="en-US" dirty="0" smtClean="0"/>
              <a:t/>
            </a:r>
            <a:br>
              <a:rPr lang="en-US" dirty="0" smtClean="0"/>
            </a:br>
            <a:r>
              <a:rPr lang="en-US" dirty="0"/>
              <a:t>	</a:t>
            </a:r>
            <a:r>
              <a:rPr lang="en-US" sz="3100" dirty="0" smtClean="0"/>
              <a:t>Have been using a fake social security number?</a:t>
            </a:r>
            <a:br>
              <a:rPr lang="en-US" sz="3100" dirty="0" smtClean="0"/>
            </a:br>
            <a:endParaRPr lang="en-US" sz="3100" dirty="0"/>
          </a:p>
        </p:txBody>
      </p:sp>
      <p:sp>
        <p:nvSpPr>
          <p:cNvPr id="3" name="Content Placeholder 2"/>
          <p:cNvSpPr>
            <a:spLocks noGrp="1"/>
          </p:cNvSpPr>
          <p:nvPr>
            <p:ph idx="1"/>
          </p:nvPr>
        </p:nvSpPr>
        <p:spPr>
          <a:xfrm>
            <a:off x="677334" y="1930401"/>
            <a:ext cx="8596668" cy="4418884"/>
          </a:xfrm>
        </p:spPr>
        <p:txBody>
          <a:bodyPr>
            <a:normAutofit fontScale="70000" lnSpcReduction="20000"/>
          </a:bodyPr>
          <a:lstStyle/>
          <a:p>
            <a:pPr marL="0" indent="0" algn="ctr">
              <a:buNone/>
            </a:pPr>
            <a:r>
              <a:rPr lang="en-US" sz="4000" dirty="0" smtClean="0"/>
              <a:t>ALMOST NEVER</a:t>
            </a:r>
          </a:p>
          <a:p>
            <a:r>
              <a:rPr lang="en-US" sz="2800" dirty="0"/>
              <a:t>Method of </a:t>
            </a:r>
            <a:r>
              <a:rPr lang="en-US" sz="2800" dirty="0" smtClean="0"/>
              <a:t>investigation: Self-reported information, appears on tax return or pay stub, criminal charges for illegal use of a social</a:t>
            </a:r>
          </a:p>
          <a:p>
            <a:r>
              <a:rPr lang="en-US" sz="2800" dirty="0" smtClean="0"/>
              <a:t>Government Interest: Low</a:t>
            </a:r>
            <a:endParaRPr lang="en-US" sz="2800" dirty="0"/>
          </a:p>
          <a:p>
            <a:r>
              <a:rPr lang="en-US" sz="2800" dirty="0" smtClean="0"/>
              <a:t>At this time, unless criminal charges have been pressed for misuse of a social security number or a civil suit has been filed for similar reasons, the immigration authorities are looking the other way</a:t>
            </a:r>
          </a:p>
          <a:p>
            <a:r>
              <a:rPr lang="en-US" sz="2800" dirty="0" smtClean="0"/>
              <a:t>The above could change at any time.  And indeed there are a handful of scattered reports of this issue being brought up in some immigration cases</a:t>
            </a:r>
          </a:p>
          <a:p>
            <a:r>
              <a:rPr lang="en-US" sz="2800" dirty="0" smtClean="0"/>
              <a:t>Generally speaking when the forms ask for a social security number, the government wants only a real number belonging to that person</a:t>
            </a:r>
          </a:p>
          <a:p>
            <a:r>
              <a:rPr lang="en-US" sz="2800" dirty="0" smtClean="0"/>
              <a:t>If one supplies a document with a social security number, such as a tax return, then immigration authorities can’t look the other way</a:t>
            </a:r>
          </a:p>
        </p:txBody>
      </p:sp>
    </p:spTree>
    <p:extLst>
      <p:ext uri="{BB962C8B-B14F-4D97-AF65-F5344CB8AC3E}">
        <p14:creationId xmlns:p14="http://schemas.microsoft.com/office/powerpoint/2010/main" val="2297435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solidFill>
                  <a:schemeClr val="bg1"/>
                </a:solidFill>
              </a:rPr>
              <a:t>Behind in child support</a:t>
            </a:r>
            <a:r>
              <a:rPr lang="en-US" sz="2400" dirty="0" smtClean="0"/>
              <a:t/>
            </a:r>
            <a:br>
              <a:rPr lang="en-US" sz="2400" dirty="0" smtClean="0"/>
            </a:br>
            <a:r>
              <a:rPr lang="en-US" sz="2400" dirty="0" smtClean="0"/>
              <a:t>If </a:t>
            </a:r>
            <a:r>
              <a:rPr lang="en-US" sz="2400" dirty="0"/>
              <a:t>I don’t tell them, will they know if I </a:t>
            </a:r>
            <a:r>
              <a:rPr lang="en-US" sz="2400" dirty="0" smtClean="0"/>
              <a:t>..</a:t>
            </a:r>
            <a:r>
              <a:rPr lang="en-US" dirty="0" smtClean="0"/>
              <a:t/>
            </a:r>
            <a:br>
              <a:rPr lang="en-US" dirty="0" smtClean="0"/>
            </a:br>
            <a:r>
              <a:rPr lang="en-US" dirty="0"/>
              <a:t>	</a:t>
            </a:r>
            <a:r>
              <a:rPr lang="en-US" dirty="0" smtClean="0"/>
              <a:t>Am behind in child support payments?</a:t>
            </a:r>
            <a:endParaRPr lang="en-US" dirty="0"/>
          </a:p>
        </p:txBody>
      </p:sp>
      <p:sp>
        <p:nvSpPr>
          <p:cNvPr id="3" name="Content Placeholder 2"/>
          <p:cNvSpPr>
            <a:spLocks noGrp="1"/>
          </p:cNvSpPr>
          <p:nvPr>
            <p:ph idx="1"/>
          </p:nvPr>
        </p:nvSpPr>
        <p:spPr/>
        <p:txBody>
          <a:bodyPr>
            <a:normAutofit fontScale="70000" lnSpcReduction="20000"/>
          </a:bodyPr>
          <a:lstStyle/>
          <a:p>
            <a:pPr marL="0" indent="0" algn="ctr">
              <a:buNone/>
            </a:pPr>
            <a:r>
              <a:rPr lang="en-US" sz="3300" dirty="0" smtClean="0"/>
              <a:t>ALMOST ALWAYS (IF RELEVANT)</a:t>
            </a:r>
          </a:p>
          <a:p>
            <a:r>
              <a:rPr lang="en-US" sz="2800" dirty="0"/>
              <a:t>Method of </a:t>
            </a:r>
            <a:r>
              <a:rPr lang="en-US" sz="2800" dirty="0" smtClean="0"/>
              <a:t>investigation: Public records</a:t>
            </a:r>
          </a:p>
          <a:p>
            <a:r>
              <a:rPr lang="en-US" sz="2800" dirty="0" smtClean="0"/>
              <a:t>Government Interest: High if there is a discretionary decision or moral character test, Low otherwise</a:t>
            </a:r>
            <a:endParaRPr lang="en-US" sz="2800" dirty="0"/>
          </a:p>
          <a:p>
            <a:r>
              <a:rPr lang="en-US" sz="2800" dirty="0" smtClean="0"/>
              <a:t>Where it is relevant to the case, the government will look for this.  If it’s not relevant, the government doesn’t care and won’t check.</a:t>
            </a:r>
          </a:p>
          <a:p>
            <a:r>
              <a:rPr lang="en-US" sz="2800" dirty="0" smtClean="0"/>
              <a:t>Child support is relevant to any application where good moral character is a requirement such as </a:t>
            </a:r>
            <a:r>
              <a:rPr lang="en-US" sz="2800" dirty="0"/>
              <a:t>N</a:t>
            </a:r>
            <a:r>
              <a:rPr lang="en-US" sz="2800" dirty="0" smtClean="0"/>
              <a:t>aturalization and any discretionary decision such as a Waiver or Cancellation.  </a:t>
            </a:r>
          </a:p>
          <a:p>
            <a:r>
              <a:rPr lang="en-US" sz="2800" dirty="0" smtClean="0"/>
              <a:t>Unless there is no written agreement or order for child support, immigration authorities can easily find out if the applicant is behind on payments in the US</a:t>
            </a:r>
            <a:endParaRPr lang="en-US" sz="2800" dirty="0"/>
          </a:p>
        </p:txBody>
      </p:sp>
    </p:spTree>
    <p:extLst>
      <p:ext uri="{BB962C8B-B14F-4D97-AF65-F5344CB8AC3E}">
        <p14:creationId xmlns:p14="http://schemas.microsoft.com/office/powerpoint/2010/main" val="40904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solidFill>
                  <a:schemeClr val="bg1"/>
                </a:solidFill>
              </a:rPr>
              <a:t>Refusal of entry</a:t>
            </a:r>
            <a:r>
              <a:rPr lang="en-US" sz="2400" dirty="0" smtClean="0"/>
              <a:t/>
            </a:r>
            <a:br>
              <a:rPr lang="en-US" sz="2400" dirty="0" smtClean="0"/>
            </a:br>
            <a:r>
              <a:rPr lang="en-US" sz="2400" dirty="0" smtClean="0"/>
              <a:t>If </a:t>
            </a:r>
            <a:r>
              <a:rPr lang="en-US" sz="2400" dirty="0"/>
              <a:t>I don’t tell them, will they know if I </a:t>
            </a:r>
            <a:r>
              <a:rPr lang="en-US" sz="2400" dirty="0" smtClean="0"/>
              <a:t>..</a:t>
            </a:r>
            <a:r>
              <a:rPr lang="en-US" dirty="0" smtClean="0"/>
              <a:t/>
            </a:r>
            <a:br>
              <a:rPr lang="en-US" dirty="0" smtClean="0"/>
            </a:br>
            <a:r>
              <a:rPr lang="en-US" dirty="0"/>
              <a:t>	</a:t>
            </a:r>
            <a:r>
              <a:rPr lang="en-US" dirty="0" smtClean="0"/>
              <a:t>Was turned away at the border?</a:t>
            </a:r>
            <a:endParaRPr lang="en-US"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sz="3000" dirty="0" smtClean="0"/>
              <a:t>PROBABLY</a:t>
            </a:r>
          </a:p>
          <a:p>
            <a:r>
              <a:rPr lang="en-US" sz="2800" dirty="0"/>
              <a:t>Method of </a:t>
            </a:r>
            <a:r>
              <a:rPr lang="en-US" sz="2800" dirty="0" smtClean="0"/>
              <a:t>investigation: Fingerprint check and name check through CBP database, self-reported information</a:t>
            </a:r>
          </a:p>
          <a:p>
            <a:r>
              <a:rPr lang="en-US" sz="2800" dirty="0" smtClean="0"/>
              <a:t>Government Interest: High</a:t>
            </a:r>
            <a:endParaRPr lang="en-US" sz="2800" dirty="0"/>
          </a:p>
          <a:p>
            <a:r>
              <a:rPr lang="en-US" sz="2800" dirty="0" smtClean="0"/>
              <a:t>Certainly if the applicant was fingerprinted, there’s a record.  Sometimes applicants are fingerprinted and forget that part of the experience.  Sometimes just the person’s name is put in the government computer and it shows up on a name check.</a:t>
            </a:r>
          </a:p>
          <a:p>
            <a:r>
              <a:rPr lang="en-US" sz="2800" dirty="0" smtClean="0"/>
              <a:t>Sometimes getting turned away at the border is important to the case and sometimes it’s not.  If it doesn’t matter, it would be silly to lie about it.</a:t>
            </a:r>
            <a:endParaRPr lang="en-US" sz="2800" dirty="0"/>
          </a:p>
        </p:txBody>
      </p:sp>
    </p:spTree>
    <p:extLst>
      <p:ext uri="{BB962C8B-B14F-4D97-AF65-F5344CB8AC3E}">
        <p14:creationId xmlns:p14="http://schemas.microsoft.com/office/powerpoint/2010/main" val="2245774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solidFill>
                  <a:schemeClr val="bg1"/>
                </a:solidFill>
              </a:rPr>
              <a:t>Gangs</a:t>
            </a:r>
            <a:r>
              <a:rPr lang="en-US" sz="2400" dirty="0" smtClean="0"/>
              <a:t/>
            </a:r>
            <a:br>
              <a:rPr lang="en-US" sz="2400" dirty="0" smtClean="0"/>
            </a:br>
            <a:r>
              <a:rPr lang="en-US" sz="2400" dirty="0" smtClean="0"/>
              <a:t>If </a:t>
            </a:r>
            <a:r>
              <a:rPr lang="en-US" sz="2400" dirty="0"/>
              <a:t>I don’t tell them, </a:t>
            </a:r>
            <a:r>
              <a:rPr lang="en-US" sz="2400" dirty="0" smtClean="0"/>
              <a:t>will </a:t>
            </a:r>
            <a:r>
              <a:rPr lang="en-US" sz="2400" dirty="0"/>
              <a:t>they know if I </a:t>
            </a:r>
            <a:r>
              <a:rPr lang="en-US" sz="2400" dirty="0" smtClean="0"/>
              <a:t>..</a:t>
            </a:r>
            <a:br>
              <a:rPr lang="en-US" sz="2400" dirty="0" smtClean="0"/>
            </a:br>
            <a:r>
              <a:rPr lang="en-US" dirty="0"/>
              <a:t>	</a:t>
            </a:r>
            <a:r>
              <a:rPr lang="en-US" dirty="0" smtClean="0"/>
              <a:t>Was in a gang?</a:t>
            </a:r>
            <a:endParaRPr lang="en-US" sz="2400" dirty="0"/>
          </a:p>
        </p:txBody>
      </p:sp>
      <p:sp>
        <p:nvSpPr>
          <p:cNvPr id="3" name="Content Placeholder 2"/>
          <p:cNvSpPr>
            <a:spLocks noGrp="1"/>
          </p:cNvSpPr>
          <p:nvPr>
            <p:ph idx="1"/>
          </p:nvPr>
        </p:nvSpPr>
        <p:spPr/>
        <p:txBody>
          <a:bodyPr>
            <a:normAutofit fontScale="70000" lnSpcReduction="20000"/>
          </a:bodyPr>
          <a:lstStyle/>
          <a:p>
            <a:pPr marL="0" indent="0" algn="ctr">
              <a:buNone/>
            </a:pPr>
            <a:r>
              <a:rPr lang="en-US" sz="2800" dirty="0" smtClean="0"/>
              <a:t>PROBABLY (IF CONSULAR PROCESSING)</a:t>
            </a:r>
          </a:p>
          <a:p>
            <a:r>
              <a:rPr lang="en-US" sz="2800" dirty="0"/>
              <a:t>Method of </a:t>
            </a:r>
            <a:r>
              <a:rPr lang="en-US" sz="2800" dirty="0" smtClean="0"/>
              <a:t>investigation: Search for tattoos in medical exam, arrest records referring to possible gang membership, police databases of suspected gang members</a:t>
            </a:r>
          </a:p>
          <a:p>
            <a:r>
              <a:rPr lang="en-US" sz="2800" dirty="0" smtClean="0"/>
              <a:t>Government Interest: Very high</a:t>
            </a:r>
            <a:endParaRPr lang="en-US" sz="2800" dirty="0"/>
          </a:p>
          <a:p>
            <a:r>
              <a:rPr lang="en-US" sz="2800" dirty="0" smtClean="0"/>
              <a:t>Certain consulates are very interested in prior gang membership, while USCIS is less interested</a:t>
            </a:r>
          </a:p>
          <a:p>
            <a:r>
              <a:rPr lang="en-US" sz="2800" dirty="0" smtClean="0"/>
              <a:t>Most of the time, gang membership is determined based on tattoos, especially on the hands or face</a:t>
            </a:r>
          </a:p>
          <a:p>
            <a:r>
              <a:rPr lang="en-US" sz="2800" dirty="0" smtClean="0"/>
              <a:t>Prior gang membership can also be determined by police reports mentioning gang membership or possibly by suspected gang member databases maintained by local police offices in the US</a:t>
            </a:r>
            <a:endParaRPr lang="en-US" sz="2800" dirty="0"/>
          </a:p>
        </p:txBody>
      </p:sp>
    </p:spTree>
    <p:extLst>
      <p:ext uri="{BB962C8B-B14F-4D97-AF65-F5344CB8AC3E}">
        <p14:creationId xmlns:p14="http://schemas.microsoft.com/office/powerpoint/2010/main" val="3843549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solidFill>
                  <a:schemeClr val="bg1"/>
                </a:solidFill>
              </a:rPr>
              <a:t>Lied on DL application</a:t>
            </a:r>
            <a:br>
              <a:rPr lang="en-US" sz="2400" dirty="0" smtClean="0">
                <a:solidFill>
                  <a:schemeClr val="bg1"/>
                </a:solidFill>
              </a:rPr>
            </a:br>
            <a:r>
              <a:rPr lang="en-US" sz="2400" dirty="0" smtClean="0"/>
              <a:t>If </a:t>
            </a:r>
            <a:r>
              <a:rPr lang="en-US" sz="2400" dirty="0"/>
              <a:t>I don’t tell them, will they know if I </a:t>
            </a:r>
            <a:r>
              <a:rPr lang="en-US" sz="2400" dirty="0" smtClean="0"/>
              <a:t>..</a:t>
            </a:r>
            <a:r>
              <a:rPr lang="en-US" dirty="0" smtClean="0"/>
              <a:t/>
            </a:r>
            <a:br>
              <a:rPr lang="en-US" dirty="0" smtClean="0"/>
            </a:br>
            <a:r>
              <a:rPr lang="en-US" dirty="0"/>
              <a:t>	</a:t>
            </a:r>
            <a:r>
              <a:rPr lang="en-US" dirty="0" smtClean="0"/>
              <a:t>Lied on my driver license application?</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sz="3300" dirty="0" smtClean="0"/>
              <a:t>ALMOST NEVER</a:t>
            </a:r>
          </a:p>
          <a:p>
            <a:r>
              <a:rPr lang="en-US" sz="2800" dirty="0" smtClean="0"/>
              <a:t>Method </a:t>
            </a:r>
            <a:r>
              <a:rPr lang="en-US" sz="2800" dirty="0"/>
              <a:t>of </a:t>
            </a:r>
            <a:r>
              <a:rPr lang="en-US" sz="2800" dirty="0" smtClean="0"/>
              <a:t>investigation: Self-reported information, state records</a:t>
            </a:r>
            <a:endParaRPr lang="en-US" sz="2800" dirty="0"/>
          </a:p>
          <a:p>
            <a:r>
              <a:rPr lang="en-US" sz="2800" dirty="0" smtClean="0"/>
              <a:t>Government Interest: Low</a:t>
            </a:r>
          </a:p>
          <a:p>
            <a:r>
              <a:rPr lang="en-US" sz="2800" dirty="0" smtClean="0"/>
              <a:t>At this time the immigration authorities are not as a rule checking for false claims of citizenship in the driver license application</a:t>
            </a:r>
          </a:p>
          <a:p>
            <a:r>
              <a:rPr lang="en-US" sz="2800" dirty="0" smtClean="0"/>
              <a:t>This unspoken, unwritten policy could change at any time</a:t>
            </a:r>
            <a:endParaRPr lang="en-US" sz="2800" dirty="0"/>
          </a:p>
        </p:txBody>
      </p:sp>
    </p:spTree>
    <p:extLst>
      <p:ext uri="{BB962C8B-B14F-4D97-AF65-F5344CB8AC3E}">
        <p14:creationId xmlns:p14="http://schemas.microsoft.com/office/powerpoint/2010/main" val="774075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solidFill>
                  <a:schemeClr val="bg1"/>
                </a:solidFill>
              </a:rPr>
              <a:t>Unlawful employment</a:t>
            </a:r>
            <a:r>
              <a:rPr lang="en-US" sz="2400" dirty="0" smtClean="0"/>
              <a:t/>
            </a:r>
            <a:br>
              <a:rPr lang="en-US" sz="2400" dirty="0" smtClean="0"/>
            </a:br>
            <a:r>
              <a:rPr lang="en-US" sz="2400" dirty="0" smtClean="0"/>
              <a:t>If </a:t>
            </a:r>
            <a:r>
              <a:rPr lang="en-US" sz="2400" dirty="0"/>
              <a:t>I don’t tell them, will they know if I </a:t>
            </a:r>
            <a:r>
              <a:rPr lang="en-US" sz="2400" dirty="0" smtClean="0"/>
              <a:t>..</a:t>
            </a:r>
            <a:r>
              <a:rPr lang="en-US" dirty="0" smtClean="0"/>
              <a:t/>
            </a:r>
            <a:br>
              <a:rPr lang="en-US" dirty="0" smtClean="0"/>
            </a:br>
            <a:r>
              <a:rPr lang="en-US" dirty="0"/>
              <a:t>	</a:t>
            </a:r>
            <a:r>
              <a:rPr lang="en-US" dirty="0" smtClean="0"/>
              <a:t>Worked illegally?</a:t>
            </a:r>
            <a:endParaRPr lang="en-US" dirty="0"/>
          </a:p>
        </p:txBody>
      </p:sp>
      <p:sp>
        <p:nvSpPr>
          <p:cNvPr id="3" name="Content Placeholder 2"/>
          <p:cNvSpPr>
            <a:spLocks noGrp="1"/>
          </p:cNvSpPr>
          <p:nvPr>
            <p:ph idx="1"/>
          </p:nvPr>
        </p:nvSpPr>
        <p:spPr/>
        <p:txBody>
          <a:bodyPr>
            <a:normAutofit fontScale="62500" lnSpcReduction="20000"/>
          </a:bodyPr>
          <a:lstStyle/>
          <a:p>
            <a:pPr marL="0" indent="0" algn="ctr">
              <a:buNone/>
            </a:pPr>
            <a:r>
              <a:rPr lang="en-US" sz="3300" dirty="0" smtClean="0"/>
              <a:t>ALMOST ALWAYS</a:t>
            </a:r>
          </a:p>
          <a:p>
            <a:r>
              <a:rPr lang="en-US" sz="2800" dirty="0"/>
              <a:t>Method of </a:t>
            </a:r>
            <a:r>
              <a:rPr lang="en-US" sz="2800" dirty="0" smtClean="0"/>
              <a:t>investigation: Self-reported information</a:t>
            </a:r>
          </a:p>
          <a:p>
            <a:r>
              <a:rPr lang="en-US" sz="2800" dirty="0" smtClean="0"/>
              <a:t>Government Interest: High if means you violated a lawful status, Low if you were already unlawfully present when it happened</a:t>
            </a:r>
            <a:endParaRPr lang="en-US" sz="2800" dirty="0"/>
          </a:p>
          <a:p>
            <a:r>
              <a:rPr lang="en-US" sz="2800" dirty="0" smtClean="0"/>
              <a:t>If the person has been in the US for an extended period of time without any discernable means of support, the government will presume the person was working illegally</a:t>
            </a:r>
          </a:p>
          <a:p>
            <a:r>
              <a:rPr lang="en-US" sz="2800" dirty="0" smtClean="0"/>
              <a:t>Unlawful employment is usually only an issue if </a:t>
            </a:r>
            <a:r>
              <a:rPr lang="en-US" sz="2600" dirty="0" smtClean="0"/>
              <a:t>it violated the terms of a visa or authorized stay.  For those who entered without inspection, it doesn’t really matter.</a:t>
            </a:r>
          </a:p>
          <a:p>
            <a:r>
              <a:rPr lang="en-US" sz="2600" dirty="0" smtClean="0"/>
              <a:t>For those applying for a visa abroad, the issue is not so much about whether the applicant worked illegally, but how soon after entering on a visa the applicant violated the terms by working.  That date that employment commenced is usually self-reported.</a:t>
            </a:r>
            <a:endParaRPr lang="en-US" sz="2800" dirty="0" smtClean="0"/>
          </a:p>
        </p:txBody>
      </p:sp>
    </p:spTree>
    <p:extLst>
      <p:ext uri="{BB962C8B-B14F-4D97-AF65-F5344CB8AC3E}">
        <p14:creationId xmlns:p14="http://schemas.microsoft.com/office/powerpoint/2010/main" val="610380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solidFill>
                  <a:schemeClr val="bg1"/>
                </a:solidFill>
              </a:rPr>
              <a:t>Prior unlawful presence</a:t>
            </a:r>
            <a:r>
              <a:rPr lang="en-US" sz="2700" dirty="0" smtClean="0"/>
              <a:t/>
            </a:r>
            <a:br>
              <a:rPr lang="en-US" sz="2700" dirty="0" smtClean="0"/>
            </a:br>
            <a:r>
              <a:rPr lang="en-US" sz="2700" dirty="0" smtClean="0"/>
              <a:t>If </a:t>
            </a:r>
            <a:r>
              <a:rPr lang="en-US" sz="2700" dirty="0"/>
              <a:t>I don’t tell them, will they know if I </a:t>
            </a:r>
            <a:r>
              <a:rPr lang="en-US" sz="2700" dirty="0" smtClean="0"/>
              <a:t>..</a:t>
            </a:r>
            <a:r>
              <a:rPr lang="en-US" dirty="0" smtClean="0"/>
              <a:t/>
            </a:r>
            <a:br>
              <a:rPr lang="en-US" dirty="0" smtClean="0"/>
            </a:br>
            <a:r>
              <a:rPr lang="en-US" dirty="0"/>
              <a:t>	</a:t>
            </a:r>
            <a:r>
              <a:rPr lang="en-US" sz="3100" dirty="0" smtClean="0"/>
              <a:t>Was previously unlawfully present in the US?</a:t>
            </a:r>
            <a:endParaRPr lang="en-US" sz="3100" dirty="0"/>
          </a:p>
        </p:txBody>
      </p:sp>
      <p:sp>
        <p:nvSpPr>
          <p:cNvPr id="3" name="Content Placeholder 2"/>
          <p:cNvSpPr>
            <a:spLocks noGrp="1"/>
          </p:cNvSpPr>
          <p:nvPr>
            <p:ph idx="1"/>
          </p:nvPr>
        </p:nvSpPr>
        <p:spPr>
          <a:xfrm>
            <a:off x="677334" y="2160589"/>
            <a:ext cx="8596668" cy="4059907"/>
          </a:xfrm>
        </p:spPr>
        <p:txBody>
          <a:bodyPr>
            <a:normAutofit fontScale="40000" lnSpcReduction="20000"/>
          </a:bodyPr>
          <a:lstStyle/>
          <a:p>
            <a:pPr marL="0" indent="0" algn="ctr">
              <a:buNone/>
            </a:pPr>
            <a:r>
              <a:rPr lang="en-US" sz="4000" dirty="0" smtClean="0"/>
              <a:t>ALMOST ALWAYS</a:t>
            </a:r>
          </a:p>
          <a:p>
            <a:r>
              <a:rPr lang="en-US" sz="3800" dirty="0"/>
              <a:t>Method of </a:t>
            </a:r>
            <a:r>
              <a:rPr lang="en-US" sz="3800" dirty="0" smtClean="0"/>
              <a:t>investigation: Self-reported information, circumstantial information</a:t>
            </a:r>
          </a:p>
          <a:p>
            <a:r>
              <a:rPr lang="en-US" sz="3800" dirty="0" smtClean="0"/>
              <a:t>Government Interest: High</a:t>
            </a:r>
            <a:endParaRPr lang="en-US" sz="3800" dirty="0"/>
          </a:p>
          <a:p>
            <a:r>
              <a:rPr lang="en-US" sz="3800" dirty="0" smtClean="0"/>
              <a:t>The government always wants to know if the applicant was previously unlawfully present and will ask questions and perform research to get the information.</a:t>
            </a:r>
          </a:p>
          <a:p>
            <a:r>
              <a:rPr lang="en-US" sz="3800" dirty="0" smtClean="0"/>
              <a:t>It is very difficult to live in the US without creating a paper trail such as a driver license.</a:t>
            </a:r>
            <a:endParaRPr lang="en-US" sz="3800" dirty="0"/>
          </a:p>
          <a:p>
            <a:r>
              <a:rPr lang="en-US" sz="3800" dirty="0" smtClean="0"/>
              <a:t>For those entering and leaving by plane, usually there are stamps in the passport.</a:t>
            </a:r>
          </a:p>
          <a:p>
            <a:r>
              <a:rPr lang="en-US" sz="3800" dirty="0" smtClean="0"/>
              <a:t>For those who are marrying a US citizen and will consular process, there will be questions about how well the applicant knows the US citizen and if the relationship has taken place in the US, the normal line of questioning is likely to reveal this.  Same thing with employer sponsorship.  How did the employer decide to hire this employee?</a:t>
            </a:r>
          </a:p>
          <a:p>
            <a:endParaRPr lang="en-US" sz="2800" dirty="0"/>
          </a:p>
        </p:txBody>
      </p:sp>
    </p:spTree>
    <p:extLst>
      <p:ext uri="{BB962C8B-B14F-4D97-AF65-F5344CB8AC3E}">
        <p14:creationId xmlns:p14="http://schemas.microsoft.com/office/powerpoint/2010/main" val="4040135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solidFill>
                  <a:schemeClr val="bg1"/>
                </a:solidFill>
              </a:rPr>
              <a:t>Prior marriages</a:t>
            </a:r>
            <a:r>
              <a:rPr lang="en-US" sz="2400" dirty="0" smtClean="0"/>
              <a:t/>
            </a:r>
            <a:br>
              <a:rPr lang="en-US" sz="2400" dirty="0" smtClean="0"/>
            </a:br>
            <a:r>
              <a:rPr lang="en-US" sz="2400" dirty="0" smtClean="0"/>
              <a:t>If </a:t>
            </a:r>
            <a:r>
              <a:rPr lang="en-US" sz="2400" dirty="0"/>
              <a:t>I don’t tell them, will they know if I </a:t>
            </a:r>
            <a:r>
              <a:rPr lang="en-US" sz="2400" dirty="0" smtClean="0"/>
              <a:t>..</a:t>
            </a:r>
            <a:r>
              <a:rPr lang="en-US" dirty="0" smtClean="0"/>
              <a:t/>
            </a:r>
            <a:br>
              <a:rPr lang="en-US" dirty="0" smtClean="0"/>
            </a:br>
            <a:r>
              <a:rPr lang="en-US" dirty="0"/>
              <a:t>	</a:t>
            </a:r>
            <a:r>
              <a:rPr lang="en-US" dirty="0" smtClean="0"/>
              <a:t>Was married before?</a:t>
            </a:r>
            <a:endParaRPr lang="en-US"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sz="3000" dirty="0" smtClean="0"/>
              <a:t>PROBABLY</a:t>
            </a:r>
          </a:p>
          <a:p>
            <a:r>
              <a:rPr lang="en-US" sz="2800" dirty="0"/>
              <a:t>Method of </a:t>
            </a:r>
            <a:r>
              <a:rPr lang="en-US" sz="2800" dirty="0" smtClean="0"/>
              <a:t>investigation: Public records, interview community</a:t>
            </a:r>
            <a:endParaRPr lang="en-US" sz="2800" dirty="0"/>
          </a:p>
          <a:p>
            <a:r>
              <a:rPr lang="en-US" sz="2800" dirty="0" smtClean="0"/>
              <a:t>Government Interest: Very High</a:t>
            </a:r>
          </a:p>
          <a:p>
            <a:r>
              <a:rPr lang="en-US" sz="2800" dirty="0" smtClean="0"/>
              <a:t>The government is very interested in prior marriages for a variety of reasons</a:t>
            </a:r>
          </a:p>
          <a:p>
            <a:r>
              <a:rPr lang="en-US" sz="2800" dirty="0" smtClean="0"/>
              <a:t>The US government will search public marriage records in foreign countries as well as in the US</a:t>
            </a:r>
          </a:p>
          <a:p>
            <a:r>
              <a:rPr lang="en-US" sz="2800" dirty="0" smtClean="0"/>
              <a:t>When it is suspected that someone is concealing a prior marriage, consular officers will go in person to the applicant‘s village or section of the city and ask if the person is or has been married [I’ve had multiple cases where this occurred]</a:t>
            </a:r>
            <a:endParaRPr lang="en-US" sz="2800" dirty="0"/>
          </a:p>
        </p:txBody>
      </p:sp>
    </p:spTree>
    <p:extLst>
      <p:ext uri="{BB962C8B-B14F-4D97-AF65-F5344CB8AC3E}">
        <p14:creationId xmlns:p14="http://schemas.microsoft.com/office/powerpoint/2010/main" val="3439094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Matters</a:t>
            </a:r>
            <a:endParaRPr lang="en-US" dirty="0"/>
          </a:p>
        </p:txBody>
      </p:sp>
      <p:sp>
        <p:nvSpPr>
          <p:cNvPr id="3" name="Content Placeholder 2"/>
          <p:cNvSpPr>
            <a:spLocks noGrp="1"/>
          </p:cNvSpPr>
          <p:nvPr>
            <p:ph idx="1"/>
          </p:nvPr>
        </p:nvSpPr>
        <p:spPr>
          <a:xfrm>
            <a:off x="677334" y="1287887"/>
            <a:ext cx="8596668" cy="4932609"/>
          </a:xfrm>
        </p:spPr>
        <p:txBody>
          <a:bodyPr>
            <a:normAutofit/>
          </a:bodyPr>
          <a:lstStyle/>
          <a:p>
            <a:r>
              <a:rPr lang="en-US" sz="2000" dirty="0" smtClean="0"/>
              <a:t>Attorneys cannot tell clients to provide false information to the government.</a:t>
            </a:r>
          </a:p>
          <a:p>
            <a:r>
              <a:rPr lang="en-US" sz="2000" dirty="0" smtClean="0"/>
              <a:t>Attorneys cannot file any petition, application, inquiry, update, appeal, statement or other information to the government that the attorney knows to be false</a:t>
            </a:r>
          </a:p>
          <a:p>
            <a:r>
              <a:rPr lang="en-US" sz="2000" dirty="0" smtClean="0"/>
              <a:t>The more likely the government is to find out the information, the more the attorneys want the client to provide the attorney with the information </a:t>
            </a:r>
          </a:p>
          <a:p>
            <a:r>
              <a:rPr lang="en-US" sz="2000" dirty="0" smtClean="0"/>
              <a:t>Having the right information can cause the attorney to recommend a different course of action than he/she would recommend with the wrong information</a:t>
            </a:r>
          </a:p>
          <a:p>
            <a:pPr marL="0" indent="0">
              <a:buNone/>
            </a:pPr>
            <a:endParaRPr lang="en-US" dirty="0" smtClean="0"/>
          </a:p>
        </p:txBody>
      </p:sp>
    </p:spTree>
    <p:extLst>
      <p:ext uri="{BB962C8B-B14F-4D97-AF65-F5344CB8AC3E}">
        <p14:creationId xmlns:p14="http://schemas.microsoft.com/office/powerpoint/2010/main" val="1651150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it Ever Ok to Withhold Information?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If </a:t>
            </a:r>
            <a:r>
              <a:rPr lang="en-US" dirty="0" smtClean="0"/>
              <a:t>the applicant is asked a direct question, my advice is always to answer the question truthfully.  But …</a:t>
            </a:r>
          </a:p>
          <a:p>
            <a:r>
              <a:rPr lang="en-US" dirty="0" smtClean="0"/>
              <a:t>Silence or failure to volunteer information is not misrepresentation.</a:t>
            </a:r>
          </a:p>
          <a:p>
            <a:r>
              <a:rPr lang="en-US" dirty="0" smtClean="0"/>
              <a:t>When </a:t>
            </a:r>
            <a:r>
              <a:rPr lang="en-US" dirty="0" smtClean="0"/>
              <a:t>the answer to a question isn’t clear and negative information can be handled affirmatively or defensively, it helps to know how likely it is that the government will know anyway, e.g. an expunged conviction is likely to come up while a possible false claim of citizenship on an I-9 from ten years ago is </a:t>
            </a:r>
            <a:r>
              <a:rPr lang="en-US" dirty="0" smtClean="0"/>
              <a:t>not.</a:t>
            </a:r>
            <a:endParaRPr lang="en-US" dirty="0" smtClean="0"/>
          </a:p>
          <a:p>
            <a:r>
              <a:rPr lang="en-US" dirty="0" smtClean="0"/>
              <a:t>Overwhelming the attorney with unnecessary information can lead to errors, so it is helpful to know what’s really important and what’s </a:t>
            </a:r>
            <a:r>
              <a:rPr lang="en-US" dirty="0" smtClean="0"/>
              <a:t>not.</a:t>
            </a:r>
            <a:endParaRPr lang="en-US" dirty="0" smtClean="0"/>
          </a:p>
          <a:p>
            <a:r>
              <a:rPr lang="en-US" dirty="0" smtClean="0"/>
              <a:t>It can alleviate some of the stress of the process to know what information the government is less interested </a:t>
            </a:r>
            <a:r>
              <a:rPr lang="en-US" dirty="0" smtClean="0"/>
              <a:t>in.</a:t>
            </a:r>
            <a:endParaRPr lang="en-US" dirty="0" smtClean="0"/>
          </a:p>
          <a:p>
            <a:endParaRPr lang="en-US" dirty="0"/>
          </a:p>
        </p:txBody>
      </p:sp>
    </p:spTree>
    <p:extLst>
      <p:ext uri="{BB962C8B-B14F-4D97-AF65-F5344CB8AC3E}">
        <p14:creationId xmlns:p14="http://schemas.microsoft.com/office/powerpoint/2010/main" val="4253850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60608"/>
            <a:ext cx="8596668" cy="1429555"/>
          </a:xfrm>
        </p:spPr>
        <p:txBody>
          <a:bodyPr>
            <a:normAutofit/>
          </a:bodyPr>
          <a:lstStyle/>
          <a:p>
            <a:r>
              <a:rPr lang="en-US" sz="2400" dirty="0" smtClean="0">
                <a:solidFill>
                  <a:schemeClr val="bg1"/>
                </a:solidFill>
              </a:rPr>
              <a:t>Arrests</a:t>
            </a:r>
            <a:r>
              <a:rPr lang="en-US" sz="2400" dirty="0" smtClean="0"/>
              <a:t/>
            </a:r>
            <a:br>
              <a:rPr lang="en-US" sz="2400" dirty="0" smtClean="0"/>
            </a:br>
            <a:r>
              <a:rPr lang="en-US" sz="2400" dirty="0" smtClean="0"/>
              <a:t>If I don’t tell them, will they know if I ..</a:t>
            </a:r>
            <a:r>
              <a:rPr lang="en-US" dirty="0" smtClean="0"/>
              <a:t/>
            </a:r>
            <a:br>
              <a:rPr lang="en-US" dirty="0" smtClean="0"/>
            </a:br>
            <a:r>
              <a:rPr lang="en-US" dirty="0"/>
              <a:t>	H</a:t>
            </a:r>
            <a:r>
              <a:rPr lang="en-US" dirty="0" smtClean="0"/>
              <a:t>ave been arrested?</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sz="2800" dirty="0" smtClean="0"/>
              <a:t>ALMOST ALWAYS</a:t>
            </a:r>
          </a:p>
          <a:p>
            <a:r>
              <a:rPr lang="en-US" sz="2800" dirty="0" smtClean="0"/>
              <a:t>Method of investigation: fingerprints, name check and inter-governmental databases</a:t>
            </a:r>
          </a:p>
          <a:p>
            <a:r>
              <a:rPr lang="en-US" sz="2800" dirty="0" smtClean="0"/>
              <a:t>Government interest: Very high</a:t>
            </a:r>
          </a:p>
          <a:p>
            <a:r>
              <a:rPr lang="en-US" sz="2800" dirty="0" smtClean="0"/>
              <a:t>Arrests that have ‘fallen off’ police certificates may still appear in inter-government computers</a:t>
            </a:r>
          </a:p>
          <a:p>
            <a:r>
              <a:rPr lang="en-US" sz="2800" dirty="0" smtClean="0"/>
              <a:t>Juvenile arrests and arrests without conviction may still appear on inter-government computers</a:t>
            </a:r>
            <a:endParaRPr lang="en-US" sz="2800" dirty="0"/>
          </a:p>
        </p:txBody>
      </p:sp>
    </p:spTree>
    <p:extLst>
      <p:ext uri="{BB962C8B-B14F-4D97-AF65-F5344CB8AC3E}">
        <p14:creationId xmlns:p14="http://schemas.microsoft.com/office/powerpoint/2010/main" val="643135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solidFill>
                  <a:schemeClr val="bg1"/>
                </a:solidFill>
              </a:rPr>
              <a:t>9C</a:t>
            </a:r>
            <a:r>
              <a:rPr lang="en-US" sz="2400" dirty="0" smtClean="0"/>
              <a:t/>
            </a:r>
            <a:br>
              <a:rPr lang="en-US" sz="2400" dirty="0" smtClean="0"/>
            </a:br>
            <a:r>
              <a:rPr lang="en-US" sz="2400" dirty="0" smtClean="0"/>
              <a:t>If I don’t tell them, will they know if I …</a:t>
            </a:r>
            <a:br>
              <a:rPr lang="en-US" sz="2400" dirty="0" smtClean="0"/>
            </a:br>
            <a:r>
              <a:rPr lang="en-US" dirty="0"/>
              <a:t>	</a:t>
            </a:r>
            <a:r>
              <a:rPr lang="en-US" dirty="0" smtClean="0"/>
              <a:t>Left the country and came back?</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sz="2800" dirty="0" smtClean="0"/>
              <a:t>MAYBE</a:t>
            </a:r>
          </a:p>
          <a:p>
            <a:r>
              <a:rPr lang="en-US" sz="2800" dirty="0"/>
              <a:t>Method of </a:t>
            </a:r>
            <a:r>
              <a:rPr lang="en-US" sz="2800" dirty="0" smtClean="0"/>
              <a:t>investigation: Self-reported information, CBP Database</a:t>
            </a:r>
            <a:endParaRPr lang="en-US" sz="2800" dirty="0"/>
          </a:p>
          <a:p>
            <a:r>
              <a:rPr lang="en-US" sz="2800" dirty="0" smtClean="0"/>
              <a:t>Government interest: Very high</a:t>
            </a:r>
          </a:p>
          <a:p>
            <a:r>
              <a:rPr lang="en-US" sz="2800" dirty="0" smtClean="0"/>
              <a:t>Because the information is mostly self-reported, the method used to get the true information is to ask again and again and look for inconsistencies</a:t>
            </a:r>
          </a:p>
          <a:p>
            <a:r>
              <a:rPr lang="en-US" sz="2800" dirty="0" smtClean="0"/>
              <a:t>If the information one provides is untrue, it is difficult to be consistent</a:t>
            </a:r>
            <a:endParaRPr lang="en-US" sz="2800" dirty="0"/>
          </a:p>
        </p:txBody>
      </p:sp>
    </p:spTree>
    <p:extLst>
      <p:ext uri="{BB962C8B-B14F-4D97-AF65-F5344CB8AC3E}">
        <p14:creationId xmlns:p14="http://schemas.microsoft.com/office/powerpoint/2010/main" val="1870243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solidFill>
                  <a:schemeClr val="bg1"/>
                </a:solidFill>
              </a:rPr>
              <a:t>Drugs</a:t>
            </a:r>
            <a:r>
              <a:rPr lang="en-US" sz="2400" dirty="0" smtClean="0"/>
              <a:t/>
            </a:r>
            <a:br>
              <a:rPr lang="en-US" sz="2400" dirty="0" smtClean="0"/>
            </a:br>
            <a:r>
              <a:rPr lang="en-US" sz="2400" dirty="0" smtClean="0"/>
              <a:t>If </a:t>
            </a:r>
            <a:r>
              <a:rPr lang="en-US" sz="2400" dirty="0"/>
              <a:t>I don’t tell them, will they know if I ..</a:t>
            </a:r>
            <a:r>
              <a:rPr lang="en-US" sz="2700" dirty="0"/>
              <a:t/>
            </a:r>
            <a:br>
              <a:rPr lang="en-US" sz="2700" dirty="0"/>
            </a:br>
            <a:r>
              <a:rPr lang="en-US" dirty="0"/>
              <a:t>	</a:t>
            </a:r>
            <a:r>
              <a:rPr lang="en-US" dirty="0" smtClean="0"/>
              <a:t>Have taken drugs?</a:t>
            </a:r>
            <a:endParaRPr lang="en-US"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sz="3600" dirty="0" smtClean="0"/>
              <a:t>ALMOST NEVER</a:t>
            </a:r>
          </a:p>
          <a:p>
            <a:r>
              <a:rPr lang="en-US" sz="2800" dirty="0"/>
              <a:t>Method of </a:t>
            </a:r>
            <a:r>
              <a:rPr lang="en-US" sz="2800" dirty="0" smtClean="0"/>
              <a:t>investigation: Self-reported information, indication of drug use on public records such as arrest record</a:t>
            </a:r>
            <a:endParaRPr lang="en-US" sz="2800" dirty="0"/>
          </a:p>
          <a:p>
            <a:r>
              <a:rPr lang="en-US" sz="2800" dirty="0" smtClean="0"/>
              <a:t>Government interest: Low</a:t>
            </a:r>
          </a:p>
          <a:p>
            <a:r>
              <a:rPr lang="en-US" sz="2800" dirty="0" smtClean="0"/>
              <a:t>Usually they only know if the applicant</a:t>
            </a:r>
          </a:p>
          <a:p>
            <a:pPr lvl="1"/>
            <a:r>
              <a:rPr lang="en-US" sz="2600" dirty="0" smtClean="0"/>
              <a:t>Was arrested and the police report mentioned that the person was under the influence of drugs</a:t>
            </a:r>
          </a:p>
          <a:p>
            <a:pPr lvl="1"/>
            <a:r>
              <a:rPr lang="en-US" sz="2600" dirty="0" smtClean="0"/>
              <a:t>Submits a divorce decree or custody decree mentions drug use</a:t>
            </a:r>
          </a:p>
          <a:p>
            <a:pPr lvl="1"/>
            <a:r>
              <a:rPr lang="en-US" sz="2600" dirty="0" smtClean="0"/>
              <a:t>Tests positive for drugs during your immigration medical exam</a:t>
            </a:r>
          </a:p>
          <a:p>
            <a:pPr lvl="1"/>
            <a:r>
              <a:rPr lang="en-US" sz="2600" dirty="0" smtClean="0"/>
              <a:t>Tells the doctor during the immigration medical that he/she taken drugs</a:t>
            </a:r>
            <a:endParaRPr lang="en-US" sz="2600" dirty="0"/>
          </a:p>
        </p:txBody>
      </p:sp>
    </p:spTree>
    <p:extLst>
      <p:ext uri="{BB962C8B-B14F-4D97-AF65-F5344CB8AC3E}">
        <p14:creationId xmlns:p14="http://schemas.microsoft.com/office/powerpoint/2010/main" val="1167358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solidFill>
                  <a:schemeClr val="bg1"/>
                </a:solidFill>
              </a:rPr>
              <a:t>Lied on I-9</a:t>
            </a:r>
            <a:r>
              <a:rPr lang="en-US" sz="2400" dirty="0" smtClean="0"/>
              <a:t/>
            </a:r>
            <a:br>
              <a:rPr lang="en-US" sz="2400" dirty="0" smtClean="0"/>
            </a:br>
            <a:r>
              <a:rPr lang="en-US" sz="2400" dirty="0" smtClean="0"/>
              <a:t>If </a:t>
            </a:r>
            <a:r>
              <a:rPr lang="en-US" sz="2400" dirty="0"/>
              <a:t>I don’t tell them, will they know if I </a:t>
            </a:r>
            <a:r>
              <a:rPr lang="en-US" sz="2400" dirty="0" smtClean="0"/>
              <a:t>..</a:t>
            </a:r>
            <a:r>
              <a:rPr lang="en-US" dirty="0" smtClean="0"/>
              <a:t/>
            </a:r>
            <a:br>
              <a:rPr lang="en-US" dirty="0" smtClean="0"/>
            </a:br>
            <a:r>
              <a:rPr lang="en-US" dirty="0"/>
              <a:t>	</a:t>
            </a:r>
            <a:r>
              <a:rPr lang="en-US" dirty="0" smtClean="0"/>
              <a:t>Lied on my I-9?</a:t>
            </a:r>
            <a:endParaRPr lang="en-US"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sz="3600" dirty="0" smtClean="0"/>
              <a:t>ALMOST NEVER</a:t>
            </a:r>
          </a:p>
          <a:p>
            <a:r>
              <a:rPr lang="en-US" sz="2800" dirty="0"/>
              <a:t>Method of </a:t>
            </a:r>
            <a:r>
              <a:rPr lang="en-US" sz="2800" dirty="0" smtClean="0"/>
              <a:t>investigation: Self-reported information, Employer audit/raid, Special request for I-9 from employer (unusual)</a:t>
            </a:r>
            <a:endParaRPr lang="en-US" sz="2800" dirty="0"/>
          </a:p>
          <a:p>
            <a:r>
              <a:rPr lang="en-US" sz="2800" dirty="0" smtClean="0"/>
              <a:t>Government Interest: Low</a:t>
            </a:r>
          </a:p>
          <a:p>
            <a:r>
              <a:rPr lang="en-US" sz="2800" dirty="0" smtClean="0"/>
              <a:t>Employers do not provide the I-9 to the government unless there is an “audit”</a:t>
            </a:r>
          </a:p>
          <a:p>
            <a:r>
              <a:rPr lang="en-US" sz="2800" dirty="0" smtClean="0"/>
              <a:t>Employers are only required to hang on to the I-9 for the longer of:</a:t>
            </a:r>
          </a:p>
          <a:p>
            <a:pPr lvl="1"/>
            <a:r>
              <a:rPr lang="en-US" sz="2600" dirty="0" smtClean="0"/>
              <a:t>One year following the employee’s departure from employment, or</a:t>
            </a:r>
          </a:p>
          <a:p>
            <a:pPr lvl="1"/>
            <a:r>
              <a:rPr lang="en-US" sz="2600" dirty="0" smtClean="0"/>
              <a:t>Three years from the date the employee was hired</a:t>
            </a:r>
            <a:endParaRPr lang="en-US" sz="2600" dirty="0"/>
          </a:p>
        </p:txBody>
      </p:sp>
    </p:spTree>
    <p:extLst>
      <p:ext uri="{BB962C8B-B14F-4D97-AF65-F5344CB8AC3E}">
        <p14:creationId xmlns:p14="http://schemas.microsoft.com/office/powerpoint/2010/main" val="313182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solidFill>
                  <a:schemeClr val="bg1"/>
                </a:solidFill>
              </a:rPr>
              <a:t>False Claim</a:t>
            </a:r>
            <a:r>
              <a:rPr lang="en-US" sz="2700" dirty="0" smtClean="0"/>
              <a:t/>
            </a:r>
            <a:br>
              <a:rPr lang="en-US" sz="2700" dirty="0" smtClean="0"/>
            </a:br>
            <a:r>
              <a:rPr lang="en-US" sz="2700" dirty="0" smtClean="0"/>
              <a:t>If </a:t>
            </a:r>
            <a:r>
              <a:rPr lang="en-US" sz="2700" dirty="0"/>
              <a:t>I don’t tell them, will they know if I ..</a:t>
            </a:r>
            <a:br>
              <a:rPr lang="en-US" sz="2700" dirty="0"/>
            </a:br>
            <a:r>
              <a:rPr lang="en-US" dirty="0"/>
              <a:t>	</a:t>
            </a:r>
            <a:r>
              <a:rPr lang="en-US" dirty="0" smtClean="0"/>
              <a:t>Have made a false claim of citizenship?</a:t>
            </a:r>
            <a:endParaRPr lang="en-US" dirty="0"/>
          </a:p>
        </p:txBody>
      </p:sp>
      <p:sp>
        <p:nvSpPr>
          <p:cNvPr id="3" name="Content Placeholder 2"/>
          <p:cNvSpPr>
            <a:spLocks noGrp="1"/>
          </p:cNvSpPr>
          <p:nvPr>
            <p:ph idx="1"/>
          </p:nvPr>
        </p:nvSpPr>
        <p:spPr>
          <a:xfrm>
            <a:off x="677334" y="1930401"/>
            <a:ext cx="8596668" cy="4380248"/>
          </a:xfrm>
        </p:spPr>
        <p:txBody>
          <a:bodyPr>
            <a:normAutofit fontScale="55000" lnSpcReduction="20000"/>
          </a:bodyPr>
          <a:lstStyle/>
          <a:p>
            <a:pPr marL="0" indent="0" algn="ctr">
              <a:buNone/>
            </a:pPr>
            <a:r>
              <a:rPr lang="en-US" sz="5100" dirty="0" smtClean="0"/>
              <a:t>PROBABLY NOT</a:t>
            </a:r>
          </a:p>
          <a:p>
            <a:r>
              <a:rPr lang="en-US" sz="3600" dirty="0"/>
              <a:t>Method of </a:t>
            </a:r>
            <a:r>
              <a:rPr lang="en-US" sz="3600" dirty="0" smtClean="0"/>
              <a:t>investigation: Self-reported information, CBP records, other public records, circumstantial information</a:t>
            </a:r>
            <a:endParaRPr lang="en-US" sz="3600" dirty="0"/>
          </a:p>
          <a:p>
            <a:r>
              <a:rPr lang="en-US" sz="3600" dirty="0" smtClean="0"/>
              <a:t>Government Interest: Very high</a:t>
            </a:r>
          </a:p>
          <a:p>
            <a:r>
              <a:rPr lang="en-US" sz="3600" dirty="0" smtClean="0"/>
              <a:t>Getting caught in the act usually involves a false claim at the time of entry into where border officials realize then and there that the claim is false</a:t>
            </a:r>
          </a:p>
          <a:p>
            <a:r>
              <a:rPr lang="en-US" sz="3600" dirty="0" smtClean="0"/>
              <a:t>Inadvertent or contested “admissions” to a prior false claim usually involve a statement by the applicant that border officials allowed the applicant to enter the US without a visa</a:t>
            </a:r>
          </a:p>
          <a:p>
            <a:r>
              <a:rPr lang="en-US" sz="3600" dirty="0" smtClean="0"/>
              <a:t>Possible false claims can be investigated if applicant received student loans</a:t>
            </a:r>
          </a:p>
          <a:p>
            <a:r>
              <a:rPr lang="en-US" sz="3600" dirty="0" smtClean="0"/>
              <a:t>Rarely, the government will seek the I-9 form</a:t>
            </a:r>
            <a:endParaRPr lang="en-US" sz="3600" dirty="0"/>
          </a:p>
        </p:txBody>
      </p:sp>
    </p:spTree>
    <p:extLst>
      <p:ext uri="{BB962C8B-B14F-4D97-AF65-F5344CB8AC3E}">
        <p14:creationId xmlns:p14="http://schemas.microsoft.com/office/powerpoint/2010/main" val="2984557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solidFill>
                  <a:schemeClr val="bg1"/>
                </a:solidFill>
              </a:rPr>
              <a:t>Unfiled tax returns</a:t>
            </a:r>
            <a:br>
              <a:rPr lang="en-US" sz="2400" dirty="0" smtClean="0">
                <a:solidFill>
                  <a:schemeClr val="bg1"/>
                </a:solidFill>
              </a:rPr>
            </a:br>
            <a:r>
              <a:rPr lang="en-US" sz="2400" dirty="0" smtClean="0"/>
              <a:t>If </a:t>
            </a:r>
            <a:r>
              <a:rPr lang="en-US" sz="2400" dirty="0"/>
              <a:t>I </a:t>
            </a:r>
            <a:r>
              <a:rPr lang="en-US" sz="2400" dirty="0" smtClean="0"/>
              <a:t>don’t </a:t>
            </a:r>
            <a:r>
              <a:rPr lang="en-US" sz="2400" dirty="0"/>
              <a:t>tell them, will they know if I </a:t>
            </a:r>
            <a:r>
              <a:rPr lang="en-US" sz="2400" dirty="0" smtClean="0"/>
              <a:t>..</a:t>
            </a:r>
            <a:r>
              <a:rPr lang="en-US" dirty="0" smtClean="0"/>
              <a:t/>
            </a:r>
            <a:br>
              <a:rPr lang="en-US" dirty="0" smtClean="0"/>
            </a:br>
            <a:r>
              <a:rPr lang="en-US" dirty="0"/>
              <a:t>	</a:t>
            </a:r>
            <a:r>
              <a:rPr lang="en-US" dirty="0" smtClean="0"/>
              <a:t>Have failed to file a tax return?</a:t>
            </a:r>
            <a:endParaRPr lang="en-US" dirty="0"/>
          </a:p>
        </p:txBody>
      </p:sp>
      <p:sp>
        <p:nvSpPr>
          <p:cNvPr id="3" name="Content Placeholder 2"/>
          <p:cNvSpPr>
            <a:spLocks noGrp="1"/>
          </p:cNvSpPr>
          <p:nvPr>
            <p:ph idx="1"/>
          </p:nvPr>
        </p:nvSpPr>
        <p:spPr/>
        <p:txBody>
          <a:bodyPr>
            <a:normAutofit fontScale="85000" lnSpcReduction="20000"/>
          </a:bodyPr>
          <a:lstStyle/>
          <a:p>
            <a:pPr marL="0" indent="0" algn="ctr">
              <a:buNone/>
            </a:pPr>
            <a:r>
              <a:rPr lang="en-US" sz="2800" dirty="0" smtClean="0"/>
              <a:t>ALMOST ALWAYS (IF RELEVANT)</a:t>
            </a:r>
          </a:p>
          <a:p>
            <a:r>
              <a:rPr lang="en-US" sz="2800" dirty="0"/>
              <a:t>Method of </a:t>
            </a:r>
            <a:r>
              <a:rPr lang="en-US" sz="2800" dirty="0" smtClean="0"/>
              <a:t>investigation: Applicant required to present the returns</a:t>
            </a:r>
            <a:endParaRPr lang="en-US" sz="2800" dirty="0"/>
          </a:p>
          <a:p>
            <a:r>
              <a:rPr lang="en-US" sz="2800" dirty="0" smtClean="0"/>
              <a:t>Government Interest: High in some situations, Low in others</a:t>
            </a:r>
          </a:p>
          <a:p>
            <a:r>
              <a:rPr lang="en-US" sz="2800" dirty="0" smtClean="0"/>
              <a:t>The applicant’s tax returns are usually critical to a Cancellation or Naturalization case and usually irrelevant to a Waiver case</a:t>
            </a:r>
          </a:p>
          <a:p>
            <a:r>
              <a:rPr lang="en-US" sz="2800" dirty="0" smtClean="0"/>
              <a:t>If the tax situation has gotten so bad that the IRS has filed suit against the applicant, then it’s relevant to a waiver </a:t>
            </a:r>
            <a:r>
              <a:rPr lang="en-US" sz="2800" dirty="0" err="1" smtClean="0"/>
              <a:t>cas</a:t>
            </a:r>
            <a:endParaRPr lang="en-US" sz="2800" dirty="0"/>
          </a:p>
        </p:txBody>
      </p:sp>
    </p:spTree>
    <p:extLst>
      <p:ext uri="{BB962C8B-B14F-4D97-AF65-F5344CB8AC3E}">
        <p14:creationId xmlns:p14="http://schemas.microsoft.com/office/powerpoint/2010/main" val="67728812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489</TotalTime>
  <Words>1572</Words>
  <Application>Microsoft Office PowerPoint</Application>
  <PresentationFormat>Widescreen</PresentationFormat>
  <Paragraphs>112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Trebuchet MS</vt:lpstr>
      <vt:lpstr>Wingdings 3</vt:lpstr>
      <vt:lpstr>Facet</vt:lpstr>
      <vt:lpstr>Can’t I Just Not Tell Them?</vt:lpstr>
      <vt:lpstr>Ethical Matters</vt:lpstr>
      <vt:lpstr>Is it Ever Ok to Withhold Information?</vt:lpstr>
      <vt:lpstr>Arrests If I don’t tell them, will they know if I ..  Have been arrested?</vt:lpstr>
      <vt:lpstr>9C If I don’t tell them, will they know if I …  Left the country and came back?</vt:lpstr>
      <vt:lpstr>Drugs If I don’t tell them, will they know if I ..  Have taken drugs?</vt:lpstr>
      <vt:lpstr>Lied on I-9 If I don’t tell them, will they know if I ..  Lied on my I-9?</vt:lpstr>
      <vt:lpstr>False Claim If I don’t tell them, will they know if I ..  Have made a false claim of citizenship?</vt:lpstr>
      <vt:lpstr>Unfiled tax returns If I don’t tell them, will they know if I ..  Have failed to file a tax return?</vt:lpstr>
      <vt:lpstr>Fake social security number If I don’t tell them, will they know if I ..  Have been using a fake social security number? </vt:lpstr>
      <vt:lpstr>Behind in child support If I don’t tell them, will they know if I ..  Am behind in child support payments?</vt:lpstr>
      <vt:lpstr>Refusal of entry If I don’t tell them, will they know if I ..  Was turned away at the border?</vt:lpstr>
      <vt:lpstr>Gangs If I don’t tell them, will they know if I ..  Was in a gang?</vt:lpstr>
      <vt:lpstr>Lied on DL application If I don’t tell them, will they know if I ..  Lied on my driver license application?</vt:lpstr>
      <vt:lpstr>Unlawful employment If I don’t tell them, will they know if I ..  Worked illegally?</vt:lpstr>
      <vt:lpstr>Prior unlawful presence If I don’t tell them, will they know if I ..  Was previously unlawfully present in the US?</vt:lpstr>
      <vt:lpstr>Prior marriages If I don’t tell them, will they know if I ..  Was married before?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Will They Know?</dc:title>
  <dc:creator>Laurel Scott</dc:creator>
  <cp:lastModifiedBy>Laurel Scott</cp:lastModifiedBy>
  <cp:revision>46</cp:revision>
  <dcterms:created xsi:type="dcterms:W3CDTF">2013-03-20T02:00:27Z</dcterms:created>
  <dcterms:modified xsi:type="dcterms:W3CDTF">2013-04-09T05:26:37Z</dcterms:modified>
</cp:coreProperties>
</file>